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81" r:id="rId3"/>
    <p:sldId id="282" r:id="rId4"/>
    <p:sldId id="274" r:id="rId5"/>
    <p:sldId id="295" r:id="rId6"/>
    <p:sldId id="262" r:id="rId7"/>
    <p:sldId id="263" r:id="rId8"/>
    <p:sldId id="289" r:id="rId9"/>
    <p:sldId id="290" r:id="rId10"/>
    <p:sldId id="291" r:id="rId11"/>
    <p:sldId id="292" r:id="rId12"/>
    <p:sldId id="269" r:id="rId13"/>
    <p:sldId id="270" r:id="rId14"/>
    <p:sldId id="287" r:id="rId15"/>
    <p:sldId id="266" r:id="rId16"/>
    <p:sldId id="284" r:id="rId17"/>
    <p:sldId id="293" r:id="rId18"/>
    <p:sldId id="29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918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AA7C2-E8DC-467C-9833-F833067453C2}" type="datetimeFigureOut">
              <a:rPr lang="en-US" smtClean="0"/>
              <a:pPr/>
              <a:t>06-May-17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A8E8C-7000-4BD7-A278-0C1355790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50BE-36FB-48B8-BC3B-BF82FA8A4B16}" type="datetime1">
              <a:rPr lang="en-US" smtClean="0"/>
              <a:pPr/>
              <a:t>06-May-17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D951-FD7A-4EA6-9971-BA4650F5F282}" type="datetime1">
              <a:rPr lang="en-US" smtClean="0"/>
              <a:pPr/>
              <a:t>06-May-17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DA1A-1160-4810-A009-9384DF143964}" type="datetime1">
              <a:rPr lang="en-US" smtClean="0"/>
              <a:pPr/>
              <a:t>06-May-17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8CA7-DF52-4574-B28B-BF67C425F74E}" type="datetime1">
              <a:rPr lang="en-US" smtClean="0"/>
              <a:pPr/>
              <a:t>06-May-17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88C-ACCE-4EF5-AD2C-86A2C6495869}" type="datetime1">
              <a:rPr lang="en-US" smtClean="0"/>
              <a:pPr/>
              <a:t>06-May-17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A2DB-E9A4-4F11-9A97-3D805873123B}" type="datetime1">
              <a:rPr lang="en-US" smtClean="0"/>
              <a:pPr/>
              <a:t>06-May-17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39D-4B07-4C92-99B2-D30586816A68}" type="datetime1">
              <a:rPr lang="en-US" smtClean="0"/>
              <a:pPr/>
              <a:t>06-May-17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C0F6-D106-4D90-B6A1-515B7FD8F0C8}" type="datetime1">
              <a:rPr lang="en-US" smtClean="0"/>
              <a:pPr/>
              <a:t>06-May-17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9723-2437-47C8-833A-EDB2EBB6A5A1}" type="datetime1">
              <a:rPr lang="en-US" smtClean="0"/>
              <a:pPr/>
              <a:t>06-May-17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C9E6-3B8B-4571-9128-858A99C98B86}" type="datetime1">
              <a:rPr lang="en-US" smtClean="0"/>
              <a:pPr/>
              <a:t>06-May-17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41EB-C6BD-49FF-BC05-BF0312C62789}" type="datetime1">
              <a:rPr lang="en-US" smtClean="0"/>
              <a:pPr/>
              <a:t>06-May-17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1E575-74B0-4F22-8519-3F96FB7A2B3A}" type="datetime1">
              <a:rPr lang="en-US" smtClean="0"/>
              <a:pPr/>
              <a:t>06-May-17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atriskuni@gmail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506" y="7620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971800"/>
            <a:ext cx="6400800" cy="1143000"/>
          </a:xfrm>
        </p:spPr>
        <p:txBody>
          <a:bodyPr>
            <a:normAutofit fontScale="62500" lnSpcReduction="20000"/>
          </a:bodyPr>
          <a:lstStyle/>
          <a:p>
            <a:r>
              <a:rPr lang="sr-Latn-BA" dirty="0" smtClean="0">
                <a:solidFill>
                  <a:srgbClr val="419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NatRisk projekat</a:t>
            </a:r>
          </a:p>
          <a:p>
            <a:r>
              <a:rPr lang="sr-Latn-BA" dirty="0" smtClean="0">
                <a:solidFill>
                  <a:srgbClr val="419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Razvoj master kurikuluma za upravljanje rizicima od prirodnih katastrofa u zemljama Zapadnog Balkana</a:t>
            </a:r>
            <a:endParaRPr lang="bs-Latn-BA" dirty="0">
              <a:solidFill>
                <a:srgbClr val="4191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3352800" y="3733800"/>
            <a:ext cx="2325688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6057781"/>
            <a:ext cx="9144000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Project number:  </a:t>
            </a:r>
            <a:r>
              <a:rPr lang="sr-Latn-RS" sz="1200" dirty="0" smtClean="0">
                <a:effectLst/>
                <a:latin typeface="Book Antiqua"/>
                <a:ea typeface="Calibri"/>
                <a:cs typeface="Times New Roman"/>
              </a:rPr>
              <a:t>5</a:t>
            </a:r>
            <a:r>
              <a:rPr lang="en-US" sz="1200" dirty="0" smtClean="0">
                <a:latin typeface="Book Antiqua"/>
                <a:ea typeface="Calibri"/>
                <a:cs typeface="Times New Roman"/>
              </a:rPr>
              <a:t>73806-EPP-1-2016-1-RS-EPPKA2-CBHE-JP</a:t>
            </a:r>
            <a:endParaRPr lang="bs-Latn-BA" sz="1200" dirty="0">
              <a:latin typeface="Book Antiqua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 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"This project has been funded with support from the European Commission. This publication </a:t>
            </a:r>
            <a:r>
              <a:rPr lang="bs-Latn-BA" sz="1100" i="1" dirty="0" smtClean="0">
                <a:effectLst/>
                <a:latin typeface="Book Antiqua"/>
                <a:ea typeface="Calibri"/>
                <a:cs typeface="Times New Roman"/>
              </a:rPr>
              <a:t>reflects </a:t>
            </a: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the views only of the author, and the Commission cannot be held responsible for any use which may be made of the information contained therein"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</p:txBody>
      </p:sp>
      <p:pic>
        <p:nvPicPr>
          <p:cNvPr id="15" name="Picture 14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39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Konzorcijum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Latn-CS" sz="23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Pridruženi partner</a:t>
            </a:r>
            <a:endParaRPr lang="en-US" sz="23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endParaRPr lang="bs-Latn-BA" sz="23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sr-Latn-C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    </a:t>
            </a:r>
            <a:r>
              <a:rPr lang="sr-Latn-C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Republički hidrometerološki zavod Srbije</a:t>
            </a:r>
            <a:endParaRPr lang="en-US" sz="23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1" name="Picture 26" descr="http://www.natrisk.ni.ac.rs/images/logos/RHM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14600"/>
            <a:ext cx="685799" cy="685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8513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774700"/>
            <a:ext cx="8229600" cy="749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9182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NatRisk mapa</a:t>
            </a:r>
            <a:endParaRPr kumimoji="0" lang="bs-Latn-BA" sz="4400" b="0" i="0" u="none" strike="noStrike" kern="1200" cap="none" spc="0" normalizeH="0" baseline="0" noProof="0" dirty="0">
              <a:ln>
                <a:noFill/>
              </a:ln>
              <a:solidFill>
                <a:srgbClr val="419182"/>
              </a:solidFill>
              <a:effectLst/>
              <a:uLnTx/>
              <a:uFillTx/>
              <a:latin typeface="Book Antiqua" panose="02040602050305030304" pitchFamily="18" charset="0"/>
              <a:ea typeface="+mj-ea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294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00" dirty="0" smtClean="0"/>
              <a:t>Izvor: </a:t>
            </a:r>
            <a:r>
              <a:rPr lang="en-US" sz="1000" dirty="0" smtClean="0"/>
              <a:t>http://ec.europa.eu/programmes/erasmus-plus/projects/eplus-project-details-page/?nodeRef=workspace://SpacesStore/c3a0d5cf-9f44-40b1-8731-23c187fc13ee</a:t>
            </a:r>
            <a:endParaRPr lang="en-US" sz="1000" dirty="0"/>
          </a:p>
        </p:txBody>
      </p:sp>
      <p:pic>
        <p:nvPicPr>
          <p:cNvPr id="13" name="Picture 12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4" name="Picture 13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Realizacija projekta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sr-Latn-RS" sz="21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</a:t>
            </a:r>
            <a:r>
              <a:rPr lang="en-GB" sz="2100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dentifi</a:t>
            </a:r>
            <a:r>
              <a:rPr lang="sr-Latn-RS" sz="21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kacija i analiza problema i potreba u oblasti upravljanja rizicima od prirodnih katastrofa u zemljama Zapadnog Balkana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upoznavanje sa dobrim praksama u Evropskoj Uniji, određivanje neusaglašenosti u ovoj oblasti u Evropskoj Uniji i na Zapadnom Balkanu 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do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maja 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2017)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en-US" sz="21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sr-Latn-RS" sz="21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Razvoj master kurikuluma 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sa svim neophodnim elementima u saglasnosti sa 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Europe 2020 </a:t>
            </a:r>
            <a:r>
              <a:rPr lang="en-GB" sz="21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strateg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ijom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, ET 2020, 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standardima i uputstvima za osiguranje kvaliteta i zahtevima Bolonje i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trening nastavnog osoblja 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do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</a:t>
            </a:r>
            <a:r>
              <a:rPr lang="en-GB" sz="21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ecembr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2017)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;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nadogradnja nastavnog okruženja 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do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j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un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2017)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endParaRPr lang="sr-Latn-RS" sz="21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sr-Latn-RS" sz="21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Razvoj edukativnih treninga 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za građanstvo i javni sektor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do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f</a:t>
            </a:r>
            <a:r>
              <a:rPr lang="en-GB" sz="21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ebruar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2018)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en-US" sz="21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sr-Latn-RS" sz="21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</a:t>
            </a:r>
            <a:r>
              <a:rPr lang="en-GB" sz="2100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mplementa</a:t>
            </a:r>
            <a:r>
              <a:rPr lang="sr-Latn-RS" sz="21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cija</a:t>
            </a:r>
            <a:r>
              <a:rPr lang="en-GB" sz="21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master </a:t>
            </a:r>
            <a:r>
              <a:rPr lang="sr-Latn-RS" sz="21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k</a:t>
            </a:r>
            <a:r>
              <a:rPr lang="en-GB" sz="2100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uri</a:t>
            </a:r>
            <a:r>
              <a:rPr lang="sr-Latn-RS" sz="21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k</a:t>
            </a:r>
            <a:r>
              <a:rPr lang="en-GB" sz="2100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ul</a:t>
            </a:r>
            <a:r>
              <a:rPr lang="sr-Latn-RS" sz="21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um</a:t>
            </a:r>
            <a:r>
              <a:rPr lang="en-GB" sz="21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 </a:t>
            </a:r>
            <a:r>
              <a:rPr lang="sr-Latn-RS" sz="21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zajedno sa studentskim praksama i mobilnostima studenata i nastavnika 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do oktobra 2019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).</a:t>
            </a:r>
            <a:endParaRPr lang="en-US" sz="21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Učešće studenata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</a:t>
            </a:r>
            <a:r>
              <a:rPr lang="en-GB" sz="26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tudent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 će biti informasani o novim razvijenim master kurikulumima i biće im obezbeđene prakse kod partnera na Zapadnom Balkanu i u Evropskoj Uniji </a:t>
            </a:r>
            <a:r>
              <a:rPr lang="en-GB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 biće im data mogućnost studiranja u EU </a:t>
            </a:r>
            <a:r>
              <a:rPr lang="en-GB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(45 </a:t>
            </a:r>
            <a:r>
              <a:rPr lang="en-GB" sz="26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mobil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nosti</a:t>
            </a:r>
            <a:r>
              <a:rPr lang="en-GB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)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en-US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Povratne informacije studenata dobijene kroz samovrednosvanje master kurikuluma biće jedan od glavnih indikatora za kvalitet projekta.</a:t>
            </a:r>
            <a:endParaRPr lang="en-US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</a:t>
            </a:r>
            <a:r>
              <a:rPr lang="en-GB" sz="26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tudent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 će biti aktivno uključeni u promociji razvijenih master kurikuluma</a:t>
            </a:r>
            <a:r>
              <a:rPr lang="en-GB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en-US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bs-Latn-BA" sz="40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Indikatori uticaja</a:t>
            </a:r>
            <a:endParaRPr lang="bs-Latn-BA" sz="4000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7200" y="1417320"/>
          <a:ext cx="8382000" cy="52019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02665"/>
                <a:gridCol w="2092239"/>
                <a:gridCol w="2209634"/>
                <a:gridCol w="2277462"/>
              </a:tblGrid>
              <a:tr h="632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500" b="1" dirty="0" smtClean="0"/>
                        <a:t>Kratkoročni uticaj</a:t>
                      </a:r>
                      <a:endParaRPr lang="en-US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500" b="1" dirty="0" smtClean="0"/>
                        <a:t>Potencijalni korisnici</a:t>
                      </a:r>
                      <a:endParaRPr lang="en-US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500" b="1" dirty="0" smtClean="0"/>
                        <a:t>Kvantitativni indikatori</a:t>
                      </a:r>
                      <a:endParaRPr lang="en-US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500" b="1" dirty="0" smtClean="0"/>
                        <a:t>Kvalitativni</a:t>
                      </a:r>
                      <a:r>
                        <a:rPr lang="sr-Latn-RS" sz="1500" b="1" baseline="0" dirty="0" smtClean="0"/>
                        <a:t> indikatori</a:t>
                      </a:r>
                      <a:endParaRPr lang="en-US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43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b="1" dirty="0" err="1" smtClean="0"/>
                        <a:t>Profesional</a:t>
                      </a:r>
                      <a:r>
                        <a:rPr lang="sr-Latn-RS" sz="1500" b="1" dirty="0" smtClean="0"/>
                        <a:t>ni razvoj</a:t>
                      </a:r>
                      <a:endParaRPr lang="en-US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500" dirty="0" smtClean="0"/>
                        <a:t>Nastavno osoblje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dirty="0"/>
                        <a:t>93 </a:t>
                      </a:r>
                      <a:r>
                        <a:rPr lang="sr-Latn-RS" sz="1500" dirty="0" smtClean="0"/>
                        <a:t>treniranih nastavnika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dirty="0" err="1" smtClean="0"/>
                        <a:t>Profesional</a:t>
                      </a:r>
                      <a:r>
                        <a:rPr lang="sr-Latn-RS" sz="1500" dirty="0" smtClean="0"/>
                        <a:t>ne</a:t>
                      </a:r>
                      <a:r>
                        <a:rPr lang="en-GB" sz="1500" dirty="0" smtClean="0"/>
                        <a:t> </a:t>
                      </a:r>
                      <a:r>
                        <a:rPr lang="en-GB" sz="1500" dirty="0" err="1" smtClean="0"/>
                        <a:t>performan</a:t>
                      </a:r>
                      <a:r>
                        <a:rPr lang="sr-Latn-RS" sz="1500" dirty="0" smtClean="0"/>
                        <a:t>s</a:t>
                      </a:r>
                      <a:r>
                        <a:rPr lang="en-GB" sz="1500" dirty="0" smtClean="0"/>
                        <a:t>e</a:t>
                      </a:r>
                      <a:r>
                        <a:rPr lang="en-GB" sz="1500" dirty="0"/>
                        <a:t>, </a:t>
                      </a:r>
                      <a:r>
                        <a:rPr lang="sr-Latn-RS" sz="1500" dirty="0" smtClean="0"/>
                        <a:t>samovrednovanje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/>
                </a:tc>
              </a:tr>
              <a:tr h="421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500" b="1" dirty="0" smtClean="0"/>
                        <a:t>Prikupljanje i</a:t>
                      </a:r>
                      <a:r>
                        <a:rPr lang="en-GB" sz="1500" b="1" dirty="0" err="1" smtClean="0"/>
                        <a:t>novativ</a:t>
                      </a:r>
                      <a:r>
                        <a:rPr lang="sr-Latn-RS" sz="1500" b="1" dirty="0" smtClean="0"/>
                        <a:t>nog</a:t>
                      </a:r>
                      <a:r>
                        <a:rPr lang="en-GB" sz="1500" b="1" dirty="0" smtClean="0"/>
                        <a:t> </a:t>
                      </a:r>
                      <a:r>
                        <a:rPr lang="sr-Latn-RS" sz="1500" b="1" dirty="0" smtClean="0"/>
                        <a:t>znanja</a:t>
                      </a:r>
                      <a:endParaRPr lang="en-US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dirty="0" smtClean="0"/>
                        <a:t>Student</a:t>
                      </a:r>
                      <a:r>
                        <a:rPr lang="sr-Latn-RS" sz="1500" dirty="0" smtClean="0"/>
                        <a:t>i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500" dirty="0" smtClean="0"/>
                        <a:t>Bar </a:t>
                      </a:r>
                      <a:r>
                        <a:rPr lang="en-GB" sz="1500" dirty="0" smtClean="0"/>
                        <a:t>120 </a:t>
                      </a:r>
                      <a:r>
                        <a:rPr lang="sr-Latn-RS" sz="1500" dirty="0" smtClean="0"/>
                        <a:t>upisanih i diplomiraih studenata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500" dirty="0" smtClean="0"/>
                        <a:t>Provera znanja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43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500" b="1" dirty="0" smtClean="0"/>
                        <a:t>Povećanje kapaciteta</a:t>
                      </a:r>
                      <a:endParaRPr lang="en-US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dirty="0" err="1" smtClean="0"/>
                        <a:t>Institu</a:t>
                      </a:r>
                      <a:r>
                        <a:rPr lang="sr-Latn-RS" sz="1500" dirty="0" smtClean="0"/>
                        <a:t>cije</a:t>
                      </a:r>
                      <a:r>
                        <a:rPr lang="sr-Latn-RS" sz="1500" baseline="0" dirty="0" smtClean="0"/>
                        <a:t> Zapadnog Balkana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dirty="0"/>
                        <a:t>7 </a:t>
                      </a:r>
                      <a:r>
                        <a:rPr lang="en-GB" sz="1500" dirty="0" err="1" smtClean="0"/>
                        <a:t>laboratori</a:t>
                      </a:r>
                      <a:r>
                        <a:rPr lang="sr-Latn-RS" sz="1500" dirty="0" smtClean="0"/>
                        <a:t>ja sa novim uređajima, softverima i literaturom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500" dirty="0" smtClean="0"/>
                        <a:t>Bolji uslovi rada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/>
                </a:tc>
              </a:tr>
              <a:tr h="843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500" b="1" dirty="0" smtClean="0"/>
                        <a:t>Svesnost o novim edukativnim treninzima i nihovom značaju</a:t>
                      </a:r>
                      <a:endParaRPr lang="en-US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500" dirty="0" smtClean="0"/>
                        <a:t>Građani</a:t>
                      </a:r>
                      <a:r>
                        <a:rPr lang="en-GB" sz="1500" dirty="0" smtClean="0"/>
                        <a:t>/</a:t>
                      </a:r>
                      <a:r>
                        <a:rPr lang="sr-Latn-RS" sz="1500" dirty="0" smtClean="0"/>
                        <a:t>javni sektor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500" dirty="0" smtClean="0"/>
                        <a:t>Bar </a:t>
                      </a:r>
                      <a:r>
                        <a:rPr lang="en-GB" sz="1500" dirty="0" smtClean="0"/>
                        <a:t>420 </a:t>
                      </a:r>
                      <a:r>
                        <a:rPr lang="en-GB" sz="1500" dirty="0" err="1" smtClean="0"/>
                        <a:t>regist</a:t>
                      </a:r>
                      <a:r>
                        <a:rPr lang="sr-Latn-RS" sz="1500" dirty="0" smtClean="0"/>
                        <a:t>rovanih učesnika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500" dirty="0" smtClean="0"/>
                        <a:t>Povećan interes za učestvovanje u treninzima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54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500" b="1" dirty="0" smtClean="0"/>
                        <a:t>Poboljšanje kompetencija kroz edukativne treninge</a:t>
                      </a:r>
                      <a:endParaRPr lang="en-US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500" dirty="0" smtClean="0"/>
                        <a:t>Građani</a:t>
                      </a:r>
                      <a:r>
                        <a:rPr lang="en-GB" sz="1500" dirty="0" smtClean="0"/>
                        <a:t>/</a:t>
                      </a:r>
                      <a:r>
                        <a:rPr lang="sr-Latn-RS" sz="1500" dirty="0" smtClean="0"/>
                        <a:t>javni sektor</a:t>
                      </a:r>
                      <a:endParaRPr lang="en-US" sz="15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500" dirty="0" smtClean="0"/>
                        <a:t>Bar </a:t>
                      </a:r>
                      <a:r>
                        <a:rPr lang="en-GB" sz="1500" dirty="0" smtClean="0"/>
                        <a:t>420 </a:t>
                      </a:r>
                      <a:r>
                        <a:rPr lang="en-GB" sz="1500" dirty="0" err="1" smtClean="0"/>
                        <a:t>tr</a:t>
                      </a:r>
                      <a:r>
                        <a:rPr lang="sr-Latn-RS" sz="1500" dirty="0" smtClean="0"/>
                        <a:t>eniranih učesnika</a:t>
                      </a:r>
                      <a:r>
                        <a:rPr lang="en-GB" sz="1500" dirty="0" smtClean="0"/>
                        <a:t>; </a:t>
                      </a:r>
                      <a:r>
                        <a:rPr lang="en-GB" sz="1500" dirty="0"/>
                        <a:t>14 </a:t>
                      </a:r>
                      <a:r>
                        <a:rPr lang="sr-Latn-RS" sz="1500" dirty="0" smtClean="0"/>
                        <a:t>jednodnevnih </a:t>
                      </a:r>
                      <a:r>
                        <a:rPr lang="en-GB" sz="1500" dirty="0" err="1" smtClean="0"/>
                        <a:t>tr</a:t>
                      </a:r>
                      <a:r>
                        <a:rPr lang="sr-Latn-RS" sz="1500" dirty="0" smtClean="0"/>
                        <a:t>e</a:t>
                      </a:r>
                      <a:r>
                        <a:rPr lang="en-GB" sz="1500" dirty="0" err="1" smtClean="0"/>
                        <a:t>ning</a:t>
                      </a:r>
                      <a:r>
                        <a:rPr lang="sr-Latn-RS" sz="1500" dirty="0" smtClean="0"/>
                        <a:t>a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500" dirty="0" smtClean="0"/>
                        <a:t>Provera znanja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/>
                </a:tc>
              </a:tr>
              <a:tr h="421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b="1" dirty="0" err="1" smtClean="0"/>
                        <a:t>Inovativ</a:t>
                      </a:r>
                      <a:r>
                        <a:rPr lang="sr-Latn-RS" sz="1500" b="1" dirty="0" smtClean="0"/>
                        <a:t>ne veštine i prikupljanje znanja</a:t>
                      </a:r>
                      <a:endParaRPr lang="en-US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dirty="0" smtClean="0"/>
                        <a:t>Student</a:t>
                      </a:r>
                      <a:r>
                        <a:rPr lang="sr-Latn-RS" sz="1500" dirty="0" smtClean="0"/>
                        <a:t>i</a:t>
                      </a:r>
                      <a:r>
                        <a:rPr lang="en-GB" sz="1500" dirty="0" smtClean="0"/>
                        <a:t>/</a:t>
                      </a:r>
                      <a:r>
                        <a:rPr lang="sr-Latn-RS" sz="1500" dirty="0" smtClean="0"/>
                        <a:t>Osoblje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500" dirty="0" smtClean="0"/>
                        <a:t>Bar</a:t>
                      </a:r>
                      <a:r>
                        <a:rPr lang="en-GB" sz="1500" dirty="0" smtClean="0"/>
                        <a:t>15/21 </a:t>
                      </a:r>
                      <a:r>
                        <a:rPr lang="sr-Latn-RS" sz="1500" dirty="0" smtClean="0"/>
                        <a:t>realizovanih mobilnosti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500" dirty="0" smtClean="0"/>
                        <a:t>Poboljšanje veština i znanja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2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4" name="Picture 13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Održivost projekta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sr-Latn-RS" sz="25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Sedam novih master kurikuluma </a:t>
            </a:r>
            <a:r>
              <a:rPr lang="sr-Latn-RS" sz="2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 zemljama Zapadnog Balkana</a:t>
            </a:r>
            <a:r>
              <a:rPr lang="en-GB" sz="2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biće razvijeno, akreditovano i implementirano.</a:t>
            </a:r>
            <a:endParaRPr lang="en-US" sz="25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sr-Latn-RS" sz="25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Tri nova treninga za javni sektor i građanstvo </a:t>
            </a:r>
            <a:r>
              <a:rPr lang="sr-Latn-RS" sz="2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zajedno sa materijalom biće razvijeno</a:t>
            </a:r>
            <a:r>
              <a:rPr lang="en-GB" sz="2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 sprovedeno.</a:t>
            </a:r>
            <a:endParaRPr lang="en-US" sz="25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sr-Latn-RS" sz="25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Dodatna edukacija nastavnog osoblja </a:t>
            </a:r>
            <a:r>
              <a:rPr lang="sr-Latn-RS" sz="2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novim znanjem i inovativnim nastavnim metodama.</a:t>
            </a:r>
            <a:endParaRPr lang="en-US" sz="25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sr-Latn-RS" sz="25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Uveden napredni proces nastave i učenja</a:t>
            </a:r>
            <a:r>
              <a:rPr lang="sr-Latn-RS" sz="2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en-US" sz="25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sr-Latn-RS" sz="25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Uvođenje novih laboratorijskih uređaja, softvera i literature</a:t>
            </a:r>
            <a:r>
              <a:rPr lang="en-GB" sz="2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ne</a:t>
            </a:r>
            <a:r>
              <a:rPr lang="sr-Latn-RS" sz="2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ophodne za kontinuirani razvoj novih master kurikuluma.</a:t>
            </a:r>
            <a:endParaRPr lang="en-US" sz="25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bs-Latn-BA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NatRisk vebsajt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8763"/>
            <a:ext cx="8617754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686800" cy="427038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Društvene mreže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9" y="1724025"/>
            <a:ext cx="4881561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81400" y="4267200"/>
            <a:ext cx="48768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85750" y="1829812"/>
            <a:ext cx="85010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BE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Latn-RS" sz="2400" dirty="0" smtClean="0">
                <a:solidFill>
                  <a:srgbClr val="419182"/>
                </a:solidFill>
                <a:latin typeface="Book Antiqua" panose="02040602050305030304" pitchFamily="18" charset="0"/>
                <a:ea typeface="+mj-ea"/>
                <a:cs typeface="+mj-cs"/>
              </a:rPr>
              <a:t>NatRisk</a:t>
            </a:r>
            <a:endParaRPr lang="nl-BE" sz="2400" dirty="0" smtClean="0">
              <a:solidFill>
                <a:srgbClr val="419182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algn="ctr"/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E-m</a:t>
            </a:r>
            <a:r>
              <a:rPr lang="nl-BE" sz="2400" dirty="0" smtClean="0">
                <a:latin typeface="Times New Roman" pitchFamily="18" charset="0"/>
                <a:cs typeface="Times New Roman" pitchFamily="18" charset="0"/>
              </a:rPr>
              <a:t>ail</a:t>
            </a:r>
            <a:r>
              <a:rPr lang="nl-BE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natriskuni@gmail.com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nl-BE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2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Natural hazards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6366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4" name="Picture 2" descr="Резултат слика за natural hazards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7860" y="2819400"/>
            <a:ext cx="2843784" cy="2048256"/>
          </a:xfrm>
          <a:prstGeom prst="rect">
            <a:avLst/>
          </a:prstGeom>
          <a:noFill/>
        </p:spPr>
      </p:pic>
      <p:pic>
        <p:nvPicPr>
          <p:cNvPr id="15" name="Picture 4" descr="Резултат слика за natural hazards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7859" y="4800599"/>
            <a:ext cx="2843784" cy="2048256"/>
          </a:xfrm>
          <a:prstGeom prst="rect">
            <a:avLst/>
          </a:prstGeom>
          <a:noFill/>
        </p:spPr>
      </p:pic>
      <p:pic>
        <p:nvPicPr>
          <p:cNvPr id="16" name="Picture 8" descr="Резултат слика за natural hazards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7860" y="761999"/>
            <a:ext cx="2843784" cy="2048256"/>
          </a:xfrm>
          <a:prstGeom prst="rect">
            <a:avLst/>
          </a:prstGeom>
          <a:noFill/>
        </p:spPr>
      </p:pic>
      <p:pic>
        <p:nvPicPr>
          <p:cNvPr id="17" name="Picture 24" descr="https://upload.wikimedia.org/wikipedia/commons/6/6d/Puu_Oo_cropped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8460" y="761999"/>
            <a:ext cx="2843784" cy="2048256"/>
          </a:xfrm>
          <a:prstGeom prst="rect">
            <a:avLst/>
          </a:prstGeom>
          <a:noFill/>
        </p:spPr>
      </p:pic>
      <p:pic>
        <p:nvPicPr>
          <p:cNvPr id="18" name="Picture 26" descr="Резултат слика за natural hazards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58460" y="2819399"/>
            <a:ext cx="2843784" cy="2048256"/>
          </a:xfrm>
          <a:prstGeom prst="rect">
            <a:avLst/>
          </a:prstGeom>
          <a:noFill/>
        </p:spPr>
      </p:pic>
      <p:pic>
        <p:nvPicPr>
          <p:cNvPr id="19" name="Picture 28" descr="Резултат слика за natural hazards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9060" y="2743200"/>
            <a:ext cx="2843784" cy="2048256"/>
          </a:xfrm>
          <a:prstGeom prst="rect">
            <a:avLst/>
          </a:prstGeom>
          <a:noFill/>
        </p:spPr>
      </p:pic>
      <p:pic>
        <p:nvPicPr>
          <p:cNvPr id="20" name="Picture 32" descr="http://www.sekeljic.com/wp-content/uploads/2014/05/obrenovac-poplave.jpg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9060" y="762000"/>
            <a:ext cx="2843784" cy="2048256"/>
          </a:xfrm>
          <a:prstGeom prst="rect">
            <a:avLst/>
          </a:prstGeom>
          <a:noFill/>
        </p:spPr>
      </p:pic>
      <p:pic>
        <p:nvPicPr>
          <p:cNvPr id="21" name="Picture 36" descr="http://chrisskates.com/wp-content/uploads/2015/01/snow-storm-02.jpg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58459" y="4800600"/>
            <a:ext cx="2843784" cy="2048256"/>
          </a:xfrm>
          <a:prstGeom prst="rect">
            <a:avLst/>
          </a:prstGeom>
          <a:noFill/>
        </p:spPr>
      </p:pic>
      <p:pic>
        <p:nvPicPr>
          <p:cNvPr id="22" name="Picture 38" descr="http://my.whirlwindsteel.com/Portals/205050/images/high%20winds.jpg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9060" y="4809744"/>
            <a:ext cx="2843784" cy="2048256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871524" y="434340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sr-Latn-RS" sz="1800" b="1" dirty="0" smtClean="0">
                <a:solidFill>
                  <a:srgbClr val="C00000"/>
                </a:solidFill>
              </a:rPr>
              <a:t>t</a:t>
            </a:r>
            <a:r>
              <a:rPr lang="en-GB" sz="1800" b="1" dirty="0" err="1" smtClean="0">
                <a:solidFill>
                  <a:srgbClr val="C00000"/>
                </a:solidFill>
              </a:rPr>
              <a:t>ornado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02242" y="2343090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sr-Latn-RS" sz="1800" b="1" dirty="0" smtClean="0">
                <a:solidFill>
                  <a:srgbClr val="C00000"/>
                </a:solidFill>
              </a:rPr>
              <a:t>oluja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26489" y="6457890"/>
            <a:ext cx="836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sr-Latn-RS" sz="1800" b="1" dirty="0" smtClean="0">
                <a:solidFill>
                  <a:srgbClr val="C00000"/>
                </a:solidFill>
              </a:rPr>
              <a:t>klizište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62088" y="4343400"/>
            <a:ext cx="1179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sr-Latn-RS" sz="1800" b="1" dirty="0" smtClean="0">
                <a:solidFill>
                  <a:srgbClr val="C00000"/>
                </a:solidFill>
              </a:rPr>
              <a:t>zemljotres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20460" y="2343090"/>
            <a:ext cx="1953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sr-Latn-RS" sz="1800" b="1" dirty="0" smtClean="0">
                <a:solidFill>
                  <a:srgbClr val="C00000"/>
                </a:solidFill>
              </a:rPr>
              <a:t>vulkanska erupcija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80319" y="6457890"/>
            <a:ext cx="1715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sr-Latn-RS" sz="1800" b="1" dirty="0" smtClean="0">
                <a:solidFill>
                  <a:srgbClr val="C00000"/>
                </a:solidFill>
              </a:rPr>
              <a:t>veliki snegovi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14600" y="43434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sr-Latn-RS" sz="1800" b="1" dirty="0" smtClean="0">
                <a:solidFill>
                  <a:srgbClr val="C00000"/>
                </a:solidFill>
              </a:rPr>
              <a:t>suša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86000" y="2343090"/>
            <a:ext cx="941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sr-Latn-RS" sz="1800" b="1" dirty="0" smtClean="0">
                <a:solidFill>
                  <a:srgbClr val="C00000"/>
                </a:solidFill>
              </a:rPr>
              <a:t>poplava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20260" y="6457890"/>
            <a:ext cx="880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sr-Latn-RS" sz="1800" b="1" dirty="0" smtClean="0">
                <a:solidFill>
                  <a:srgbClr val="C00000"/>
                </a:solidFill>
              </a:rPr>
              <a:t>uragan</a:t>
            </a:r>
            <a:endParaRPr lang="en-US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Prirodne nepogode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Prirodne nepogode uzrokuju </a:t>
            </a:r>
            <a:r>
              <a:rPr lang="sr-Latn-R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direktno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značajne gubitke ljudksih života,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unazađuju razvoj društva i ekonomski razvoj, smanjuju prinose poljoprivrednih proizvoda, uništavaju domove i drugu infrastrukturu i </a:t>
            </a:r>
            <a:r>
              <a:rPr lang="sr-Latn-R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indirektno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povećavaju cenu hrane.</a:t>
            </a:r>
          </a:p>
          <a:p>
            <a:pPr algn="just">
              <a:buNone/>
            </a:pPr>
            <a:endParaRPr lang="sr-Latn-R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>
              <a:buNone/>
            </a:pPr>
            <a:r>
              <a:rPr lang="sr-Latn-R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Ne možemo ih izbeći, ali ih možemo prevencijom učiniti da ne postanu katastrofe.</a:t>
            </a:r>
            <a:r>
              <a:rPr 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endParaRPr lang="sr-Latn-RS" sz="20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>
              <a:buNone/>
            </a:pPr>
            <a:endParaRPr lang="sr-Latn-RS" sz="20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>
              <a:buNone/>
            </a:pP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Između 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2002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2014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godine prirodne katastrofe su u Evropskoj Uniji dovele do ekonomskog gubitka od preko 100 milijardi evra.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Više od 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1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,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5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milijardi ljudi bilo je pogođeno različitim vrstama katastrofa, a ukupni ekonomski gubitak bio je veći od 1,3 triliona dolara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(Sendai Framework for Disaster Risk Reduction 2015-2030).</a:t>
            </a:r>
            <a:endParaRPr lang="sr-Latn-R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>
              <a:buNone/>
            </a:pPr>
            <a:endParaRPr lang="sr-Latn-RS" sz="20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Motivacija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sr-Latn-R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Upravljanje prirodnim katastrofama postalo je najveći globalni izazov i nezaobilazni zahtev za održivi razvoj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 postavljeno je kao cilj i u 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Europe 2020 (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3. cilj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klimatske promene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)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 u 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2030 </a:t>
            </a:r>
            <a:r>
              <a:rPr lang="en-GB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agend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 održivog razvoja Ujedinjenih Nacija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(“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13. cilj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Preduzimanje hitnih mera u borbi protiv klimatskih promena i njihovog uticaja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“).</a:t>
            </a:r>
            <a:endParaRPr lang="sr-Latn-R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>
              <a:buNone/>
            </a:pPr>
            <a:endParaRPr lang="sr-Latn-R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>
              <a:buNone/>
            </a:pP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Zemlje Zapadnog Balkana treba pre svega da razvijaju novo ili unapređuju postojeće obrazovanje u ovoj oblasti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da podižu tehnički kapacitet i ostvare stvaranje efikasnijih sistema za bolji odgovor kada dođe do prirodnih katastrofa.</a:t>
            </a:r>
            <a:endParaRPr lang="en-U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Osnovne informacije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6868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sr-Latn-RS" alt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Broj ugovora	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5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73806-EPP-1-2016-1-RS-EPPKA2-CBHE-JP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sr-Latn-RS" alt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Akronim projekta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NatRisk</a:t>
            </a:r>
            <a:endParaRPr lang="en-US" altLang="en-U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sr-Latn-RS" alt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Naziv projekta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en-US" altLang="en-US" sz="2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</a:t>
            </a:r>
            <a:r>
              <a:rPr lang="sr-Latn-RS" altLang="en-US" sz="2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	                             </a:t>
            </a:r>
            <a:r>
              <a:rPr lang="en-US" altLang="en-US" sz="2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disasters risk management in Western Balkan </a:t>
            </a:r>
            <a:r>
              <a:rPr lang="sr-Latn-RS" altLang="en-US" sz="2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			</a:t>
            </a:r>
            <a:r>
              <a:rPr lang="en-US" altLang="en-US" sz="2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countries</a:t>
            </a:r>
            <a:endParaRPr lang="bs-Latn-BA" altLang="en-US" sz="2000" i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en-US" altLang="en-U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sr-Latn-RS" alt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Trajanje projekta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1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5. oktobar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201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6.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-  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14.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oktobar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201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9.</a:t>
            </a:r>
            <a:endParaRPr lang="en-US" altLang="en-U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Program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ERASMUS+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–  Call for Proposals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EAC/A04/2015</a:t>
            </a:r>
            <a:endParaRPr lang="en-US" altLang="en-U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  <a:defRPr/>
            </a:pPr>
            <a:r>
              <a:rPr lang="sr-Latn-RS" alt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Budžet projekta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1,245,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7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4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6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.00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€</a:t>
            </a:r>
            <a:endParaRPr lang="en-US" altLang="en-U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  <a:defRPr/>
            </a:pPr>
            <a:r>
              <a:rPr lang="sr-Latn-RS" alt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K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oordinator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	</a:t>
            </a:r>
            <a:r>
              <a:rPr lang="en-US" altLang="en-US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Univer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z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it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et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Ni</a:t>
            </a:r>
            <a:r>
              <a:rPr lang="x-none" altLang="en-US" sz="2000" smtClean="0">
                <a:solidFill>
                  <a:srgbClr val="002060"/>
                </a:solidFill>
                <a:latin typeface="Book Antiqua" panose="02040602050305030304" pitchFamily="18" charset="0"/>
              </a:rPr>
              <a:t>š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</a:t>
            </a:r>
            <a:r>
              <a:rPr lang="x-none" altLang="en-US" sz="2000" smtClean="0">
                <a:solidFill>
                  <a:srgbClr val="002060"/>
                </a:solidFill>
                <a:latin typeface="Book Antiqua" panose="02040602050305030304" pitchFamily="18" charset="0"/>
              </a:rPr>
              <a:t>, Srbi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j</a:t>
            </a:r>
            <a:r>
              <a:rPr lang="x-none" altLang="en-US" sz="2000" smtClean="0">
                <a:solidFill>
                  <a:srgbClr val="002060"/>
                </a:solidFill>
                <a:latin typeface="Book Antiqua" panose="02040602050305030304" pitchFamily="18" charset="0"/>
              </a:rPr>
              <a:t>a</a:t>
            </a:r>
            <a:endParaRPr lang="x-none" altLang="en-U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  <a:defRPr/>
            </a:pPr>
            <a:r>
              <a:rPr lang="x-none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	</a:t>
            </a:r>
            <a:r>
              <a:rPr lang="x-none" altLang="en-US" sz="200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x-none" altLang="en-US" sz="2000" smtClean="0">
                <a:solidFill>
                  <a:srgbClr val="002060"/>
                </a:solidFill>
                <a:latin typeface="Book Antiqua" panose="02040602050305030304" pitchFamily="18" charset="0"/>
              </a:rPr>
              <a:t>Univerzitetski </a:t>
            </a:r>
            <a:r>
              <a:rPr lang="x-none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trg 2, 18000 Niš</a:t>
            </a:r>
            <a:r>
              <a:rPr lang="x-none" altLang="en-US" sz="2000" smtClean="0">
                <a:solidFill>
                  <a:srgbClr val="002060"/>
                </a:solidFill>
                <a:latin typeface="Book Antiqua" panose="02040602050305030304" pitchFamily="18" charset="0"/>
              </a:rPr>
              <a:t>, Srbi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j</a:t>
            </a:r>
            <a:r>
              <a:rPr lang="x-none" altLang="en-US" sz="2000" smtClean="0">
                <a:solidFill>
                  <a:srgbClr val="002060"/>
                </a:solidFill>
                <a:latin typeface="Book Antiqua" panose="02040602050305030304" pitchFamily="18" charset="0"/>
              </a:rPr>
              <a:t>a</a:t>
            </a:r>
            <a:endParaRPr lang="x-none" altLang="en-U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  <a:defRPr/>
            </a:pPr>
            <a:r>
              <a:rPr lang="sr-Latn-RS" alt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Vebsajt p</a:t>
            </a:r>
            <a:r>
              <a:rPr lang="x-none" altLang="en-US" sz="2000" b="1" smtClean="0">
                <a:solidFill>
                  <a:srgbClr val="002060"/>
                </a:solidFill>
                <a:latin typeface="Book Antiqua" panose="02040602050305030304" pitchFamily="18" charset="0"/>
              </a:rPr>
              <a:t>roje</a:t>
            </a:r>
            <a:r>
              <a:rPr lang="sr-Latn-RS" alt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k</a:t>
            </a:r>
            <a:r>
              <a:rPr lang="x-none" altLang="en-US" sz="2000" b="1" smtClean="0">
                <a:solidFill>
                  <a:srgbClr val="002060"/>
                </a:solidFill>
                <a:latin typeface="Book Antiqua" panose="02040602050305030304" pitchFamily="18" charset="0"/>
              </a:rPr>
              <a:t>t</a:t>
            </a:r>
            <a:r>
              <a:rPr lang="sr-Latn-RS" alt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           	</a:t>
            </a:r>
            <a:r>
              <a:rPr lang="x-none" altLang="en-US" sz="2000" smtClean="0">
                <a:solidFill>
                  <a:srgbClr val="002060"/>
                </a:solidFill>
                <a:latin typeface="Book Antiqua" panose="02040602050305030304" pitchFamily="18" charset="0"/>
              </a:rPr>
              <a:t>www.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natrisk</a:t>
            </a:r>
            <a:r>
              <a:rPr lang="x-none" altLang="en-US" sz="2000" smtClean="0">
                <a:solidFill>
                  <a:srgbClr val="002060"/>
                </a:solidFill>
                <a:latin typeface="Book Antiqua" panose="02040602050305030304" pitchFamily="18" charset="0"/>
              </a:rPr>
              <a:t>.ni.ac.rs</a:t>
            </a:r>
            <a:endParaRPr lang="sr-Latn-RS" altLang="en-U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  <a:defRPr/>
            </a:pPr>
            <a:r>
              <a:rPr lang="sr-Latn-RS" alt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E-mail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sr-Latn-RS" alt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projekta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natriskuni@gmail.com</a:t>
            </a:r>
            <a:endParaRPr lang="bs-Latn-BA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82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Opšti cilj projekta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sr-Latn-RS" altLang="en-US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endParaRPr lang="sr-Latn-RS" altLang="en-US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sr-Latn-RS" altLang="en-US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Obrazovanje eksperata za prevenciju i upravljanje prirodnim katastrofama u regionu Zapadnog Balkana na osnovu nacionalnih i politika Evropske Unije.</a:t>
            </a:r>
          </a:p>
          <a:p>
            <a:pPr>
              <a:buNone/>
            </a:pPr>
            <a:endParaRPr lang="sr-Latn-R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Specifični ciljevi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sr-Latn-RS" sz="2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</a:t>
            </a:r>
            <a:r>
              <a:rPr lang="en-GB" sz="2600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dentifi</a:t>
            </a:r>
            <a:r>
              <a:rPr lang="sr-Latn-RS" sz="2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kacija prirodnih katastrofa 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kojima treba upravljati u regionu Zapadnog Balkana </a:t>
            </a:r>
            <a:r>
              <a:rPr lang="sr-Latn-RS" sz="2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 svih aspekata prevencije i posledica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kako bi se definisale konkretne kompetencije budućih stručnjaka</a:t>
            </a:r>
            <a:endParaRPr lang="en-US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lvl="0" algn="just"/>
            <a:r>
              <a:rPr lang="sr-Latn-RS" sz="2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Razvoj i implementacija </a:t>
            </a:r>
            <a:r>
              <a:rPr lang="en-GB" sz="2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</a:t>
            </a:r>
            <a:r>
              <a:rPr lang="sr-Latn-RS" sz="2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ovih</a:t>
            </a:r>
            <a:r>
              <a:rPr lang="en-GB" sz="2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naprednih master kurikuluma u oblasti upravljanja rizicima od prirodnih katastrofa</a:t>
            </a:r>
            <a:r>
              <a:rPr lang="en-GB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 skladu sa</a:t>
            </a:r>
            <a:r>
              <a:rPr lang="en-GB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bolonjskim zahtevima i nacionalnim standardima za akreditaciju</a:t>
            </a:r>
            <a:r>
              <a:rPr lang="en-GB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endParaRPr lang="en-US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sr-Latn-RS" sz="2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Razvoj treninga 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za javni sektor i građanstvo za reagovanje u slučaju različitih prirodnih katastrofa</a:t>
            </a:r>
            <a:endParaRPr lang="bs-Latn-BA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Konzorcijum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bs-Latn-BA" sz="27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EU partneri</a:t>
            </a:r>
          </a:p>
          <a:p>
            <a:pPr>
              <a:buNone/>
            </a:pPr>
            <a:endParaRPr lang="bs-Latn-BA" sz="25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en-U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University of Natural Resources and Life Sciences, Vienna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(Austrija)</a:t>
            </a:r>
          </a:p>
          <a:p>
            <a:pPr>
              <a:buNone/>
            </a:pPr>
            <a:endParaRPr lang="sr-Latn-RS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en-U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Middlesex University Higher Education Corporation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(Velika Britanija)</a:t>
            </a:r>
          </a:p>
          <a:p>
            <a:pPr>
              <a:buNone/>
            </a:pPr>
            <a:endParaRPr lang="sr-Latn-RS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en-U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University of Messina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(Italija)</a:t>
            </a:r>
          </a:p>
          <a:p>
            <a:pPr>
              <a:buNone/>
            </a:pPr>
            <a:endParaRPr lang="sr-Latn-RS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en-US" sz="26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Óbuda</a:t>
            </a:r>
            <a:r>
              <a:rPr lang="en-U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University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(Mađarska)</a:t>
            </a:r>
          </a:p>
          <a:p>
            <a:pPr>
              <a:buNone/>
            </a:pPr>
            <a:endParaRPr lang="sr-Latn-RS" sz="3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T</a:t>
            </a:r>
            <a:r>
              <a:rPr lang="en-US" sz="26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echnical</a:t>
            </a:r>
            <a:r>
              <a:rPr lang="en-U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University of Crete, </a:t>
            </a:r>
            <a:r>
              <a:rPr lang="en-US" sz="26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Chania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(Grčka)</a:t>
            </a:r>
          </a:p>
          <a:p>
            <a:pPr>
              <a:buNone/>
            </a:pPr>
            <a:endParaRPr lang="sr-Latn-R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bs-Latn-BA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1" name="Picture 6" descr="http://www.natrisk.ni.ac.rs/images/logos/bok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914400" cy="914400"/>
          </a:xfrm>
          <a:prstGeom prst="rect">
            <a:avLst/>
          </a:prstGeom>
          <a:noFill/>
        </p:spPr>
      </p:pic>
      <p:pic>
        <p:nvPicPr>
          <p:cNvPr id="14" name="Picture 8" descr="http://www.natrisk.ni.ac.rs/images/logos/Middlese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200400"/>
            <a:ext cx="625876" cy="685800"/>
          </a:xfrm>
          <a:prstGeom prst="rect">
            <a:avLst/>
          </a:prstGeom>
          <a:noFill/>
        </p:spPr>
      </p:pic>
      <p:pic>
        <p:nvPicPr>
          <p:cNvPr id="15" name="Picture 20" descr="http://www.natrisk.ni.ac.rs/images/logos/uniM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038600"/>
            <a:ext cx="609599" cy="609600"/>
          </a:xfrm>
          <a:prstGeom prst="rect">
            <a:avLst/>
          </a:prstGeom>
          <a:noFill/>
        </p:spPr>
      </p:pic>
      <p:pic>
        <p:nvPicPr>
          <p:cNvPr id="16" name="Picture 22" descr="http://www.natrisk.ni.ac.rs/images/logos/uniOBUD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1" y="4669971"/>
            <a:ext cx="609600" cy="740229"/>
          </a:xfrm>
          <a:prstGeom prst="rect">
            <a:avLst/>
          </a:prstGeom>
          <a:noFill/>
        </p:spPr>
      </p:pic>
      <p:pic>
        <p:nvPicPr>
          <p:cNvPr id="17" name="Picture 2" descr="http://www.natrisk.ni.ac.rs/images/logos/tu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6765" y="5457718"/>
            <a:ext cx="565235" cy="714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Konzorcijum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s-Latn-BA" sz="23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Partneri sa Zapadnog Balkana</a:t>
            </a:r>
          </a:p>
          <a:p>
            <a:pPr>
              <a:buNone/>
            </a:pPr>
            <a:endParaRPr lang="bs-Latn-BA" sz="11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bs-Latn-BA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Univerzitet u Nišu</a:t>
            </a:r>
          </a:p>
          <a:p>
            <a:pPr>
              <a:buNone/>
            </a:pPr>
            <a:r>
              <a:rPr lang="sr-Latn-R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Kriminalističko-policijska akademija</a:t>
            </a:r>
          </a:p>
          <a:p>
            <a:pPr>
              <a:buNone/>
            </a:pPr>
            <a:r>
              <a:rPr lang="bs-Latn-BA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</a:p>
          <a:p>
            <a:pPr>
              <a:buNone/>
            </a:pPr>
            <a:r>
              <a:rPr lang="bs-Latn-BA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    Univerzitet u Prištini sa sedištem u Kosovskoj Mitrovici</a:t>
            </a:r>
          </a:p>
          <a:p>
            <a:pPr>
              <a:buNone/>
            </a:pPr>
            <a:r>
              <a:rPr lang="bs-Latn-BA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Univerzitet u Sarajevu</a:t>
            </a:r>
          </a:p>
          <a:p>
            <a:pPr>
              <a:buNone/>
            </a:pPr>
            <a:endParaRPr lang="bs-Latn-BA" sz="23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sr-Latn-R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Policijska akademija u Banja Luci</a:t>
            </a:r>
          </a:p>
          <a:p>
            <a:pPr>
              <a:buNone/>
            </a:pPr>
            <a:endParaRPr lang="sr-Latn-RS" sz="23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sr-Latn-R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Visoka tehnička škola strukovnih studija iz Uroševca sa sedištem u Leposaviću</a:t>
            </a:r>
          </a:p>
          <a:p>
            <a:pPr>
              <a:buNone/>
            </a:pPr>
            <a:r>
              <a:rPr lang="sr-Latn-R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en-US" sz="23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Univer</a:t>
            </a:r>
            <a:r>
              <a:rPr lang="sr-Latn-R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zitet odbrane</a:t>
            </a:r>
            <a:endParaRPr lang="bs-Latn-BA" sz="23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1" name="Picture 4" descr="http://www.natrisk.ni.ac.rs/images/logos/uniN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81200"/>
            <a:ext cx="533400" cy="533400"/>
          </a:xfrm>
          <a:prstGeom prst="rect">
            <a:avLst/>
          </a:prstGeom>
          <a:noFill/>
        </p:spPr>
      </p:pic>
      <p:pic>
        <p:nvPicPr>
          <p:cNvPr id="14" name="Picture 10" descr="http://www.natrisk.ni.ac.rs/images/logos/kp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407" y="2514600"/>
            <a:ext cx="471593" cy="581416"/>
          </a:xfrm>
          <a:prstGeom prst="rect">
            <a:avLst/>
          </a:prstGeom>
          <a:noFill/>
        </p:spPr>
      </p:pic>
      <p:pic>
        <p:nvPicPr>
          <p:cNvPr id="15" name="Picture 12" descr="http://www.natrisk.ni.ac.rs/images/logos/prUN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200400"/>
            <a:ext cx="553221" cy="609600"/>
          </a:xfrm>
          <a:prstGeom prst="rect">
            <a:avLst/>
          </a:prstGeom>
          <a:noFill/>
        </p:spPr>
      </p:pic>
      <p:pic>
        <p:nvPicPr>
          <p:cNvPr id="16" name="Picture 14" descr="http://www.natrisk.ni.ac.rs/images/logos/uns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886200"/>
            <a:ext cx="533400" cy="533400"/>
          </a:xfrm>
          <a:prstGeom prst="rect">
            <a:avLst/>
          </a:prstGeom>
          <a:noFill/>
        </p:spPr>
      </p:pic>
      <p:pic>
        <p:nvPicPr>
          <p:cNvPr id="17" name="Picture 16" descr="http://www.natrisk.ni.ac.rs/images/logos/mupr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653950"/>
            <a:ext cx="533400" cy="603850"/>
          </a:xfrm>
          <a:prstGeom prst="rect">
            <a:avLst/>
          </a:prstGeom>
          <a:noFill/>
        </p:spPr>
      </p:pic>
      <p:pic>
        <p:nvPicPr>
          <p:cNvPr id="18" name="Picture 18" descr="http://www.natrisk.ni.ac.rs/images/logos/v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5486400"/>
            <a:ext cx="593834" cy="609600"/>
          </a:xfrm>
          <a:prstGeom prst="rect">
            <a:avLst/>
          </a:prstGeom>
          <a:noFill/>
        </p:spPr>
      </p:pic>
      <p:pic>
        <p:nvPicPr>
          <p:cNvPr id="19" name="Picture 24" descr="http://www.natrisk.ni.ac.rs/images/logos/vojakade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9438" y="6248400"/>
            <a:ext cx="512562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1012</Words>
  <Application>Microsoft Office PowerPoint</Application>
  <PresentationFormat>On-screen Show (4:3)</PresentationFormat>
  <Paragraphs>160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Development of master curricula for natural disasters risk management in Western Balkan countries</vt:lpstr>
      <vt:lpstr>Natural hazards</vt:lpstr>
      <vt:lpstr>Prirodne nepogode</vt:lpstr>
      <vt:lpstr>Motivacija</vt:lpstr>
      <vt:lpstr>Osnovne informacije</vt:lpstr>
      <vt:lpstr>Opšti cilj projekta</vt:lpstr>
      <vt:lpstr>Specifični ciljevi</vt:lpstr>
      <vt:lpstr>Konzorcijum</vt:lpstr>
      <vt:lpstr>Konzorcijum</vt:lpstr>
      <vt:lpstr>Konzorcijum</vt:lpstr>
      <vt:lpstr>Slide 11</vt:lpstr>
      <vt:lpstr>Realizacija projekta</vt:lpstr>
      <vt:lpstr>Učešće studenata</vt:lpstr>
      <vt:lpstr>Indikatori uticaja</vt:lpstr>
      <vt:lpstr>Održivost projekta</vt:lpstr>
      <vt:lpstr>NatRisk vebsajt</vt:lpstr>
      <vt:lpstr>Društvene mreže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of Internationalisation in B&amp;H Higher Education</dc:title>
  <dc:creator>user</dc:creator>
  <cp:lastModifiedBy>Milan</cp:lastModifiedBy>
  <cp:revision>105</cp:revision>
  <dcterms:created xsi:type="dcterms:W3CDTF">2006-08-16T00:00:00Z</dcterms:created>
  <dcterms:modified xsi:type="dcterms:W3CDTF">2017-05-06T16:23:37Z</dcterms:modified>
</cp:coreProperties>
</file>